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711" r:id="rId2"/>
  </p:sldMasterIdLst>
  <p:notesMasterIdLst>
    <p:notesMasterId r:id="rId5"/>
  </p:notesMasterIdLst>
  <p:handoutMasterIdLst>
    <p:handoutMasterId r:id="rId6"/>
  </p:handoutMasterIdLst>
  <p:sldIdLst>
    <p:sldId id="323" r:id="rId3"/>
    <p:sldId id="904" r:id="rId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ali" initials="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EE5"/>
    <a:srgbClr val="FCE2E6"/>
    <a:srgbClr val="CDE6C8"/>
    <a:srgbClr val="E5E0F0"/>
    <a:srgbClr val="FFDEA3"/>
    <a:srgbClr val="DAF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5"/>
    <p:restoredTop sz="80401"/>
  </p:normalViewPr>
  <p:slideViewPr>
    <p:cSldViewPr snapToObjects="1">
      <p:cViewPr varScale="1">
        <p:scale>
          <a:sx n="93" d="100"/>
          <a:sy n="93" d="100"/>
        </p:scale>
        <p:origin x="1434" y="96"/>
      </p:cViewPr>
      <p:guideLst/>
    </p:cSldViewPr>
  </p:slideViewPr>
  <p:notesTextViewPr>
    <p:cViewPr>
      <p:scale>
        <a:sx n="70" d="100"/>
        <a:sy n="7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114" d="100"/>
          <a:sy n="114" d="100"/>
        </p:scale>
        <p:origin x="3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7B8D0-4616-AD41-B023-65E1F018470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83212-5FE4-4C4D-835C-7279B179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4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8892-8010-3647-ADBC-68116D1F049E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A239F-AC0D-1342-B85F-6889A19C8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7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1.5 hour meeting</a:t>
            </a:r>
          </a:p>
          <a:p>
            <a:endParaRPr lang="en-US" dirty="0"/>
          </a:p>
          <a:p>
            <a:r>
              <a:rPr lang="en-US" dirty="0"/>
              <a:t>We’ll start with the basics</a:t>
            </a:r>
            <a:r>
              <a:rPr lang="en-US" baseline="0" dirty="0"/>
              <a:t> on the study – study area, scope of work, draft goals</a:t>
            </a:r>
          </a:p>
          <a:p>
            <a:r>
              <a:rPr lang="en-US" baseline="0" dirty="0"/>
              <a:t>Then, get a little initial input</a:t>
            </a:r>
          </a:p>
          <a:p>
            <a:endParaRPr lang="en-US" baseline="0" dirty="0"/>
          </a:p>
          <a:p>
            <a:r>
              <a:rPr lang="en-US" baseline="0" dirty="0"/>
              <a:t>Then, I’ll walk through the existing conditions analysis that we have done and talk through key takeaways from that</a:t>
            </a:r>
          </a:p>
          <a:p>
            <a:endParaRPr lang="en-US" baseline="0" dirty="0"/>
          </a:p>
          <a:p>
            <a:r>
              <a:rPr lang="en-US" baseline="0" dirty="0"/>
              <a:t>For the bulk of our time together, we’ll discuss a number of potential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CBA90-1614-4BE5-9FC8-2A979E9EBB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71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LGC Sacramento Parking Symposium July 25, 2007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0C68-3BE4-4AF5-8777-F1F2400439C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36800" y="522288"/>
            <a:ext cx="4643438" cy="2611437"/>
          </a:xfrm>
          <a:ln/>
        </p:spPr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165" y="3307621"/>
            <a:ext cx="6831009" cy="3132342"/>
          </a:xfrm>
        </p:spPr>
        <p:txBody>
          <a:bodyPr>
            <a:normAutofit/>
          </a:bodyPr>
          <a:lstStyle/>
          <a:p>
            <a:pPr lv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179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Gri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>
          <a:xfrm>
            <a:off x="2346962" y="2127640"/>
            <a:ext cx="1857682" cy="3041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 userDrawn="1"/>
        </p:nvSpPr>
        <p:spPr>
          <a:xfrm>
            <a:off x="4257024" y="2127640"/>
            <a:ext cx="5584169" cy="30416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 userDrawn="1"/>
        </p:nvSpPr>
        <p:spPr>
          <a:xfrm>
            <a:off x="5587345" y="5223888"/>
            <a:ext cx="4253848" cy="12801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257024" y="2127641"/>
            <a:ext cx="5584170" cy="3041649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3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5587345" y="5223889"/>
            <a:ext cx="4253850" cy="1280161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4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346962" y="2127640"/>
            <a:ext cx="1857682" cy="3041649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4257024" y="5223890"/>
            <a:ext cx="1280160" cy="1280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91569" y="941832"/>
            <a:ext cx="6149625" cy="1097280"/>
          </a:xfrm>
        </p:spPr>
        <p:txBody>
          <a:bodyPr anchor="t" anchorCtr="0"/>
          <a:lstStyle>
            <a:lvl1pPr algn="r">
              <a:lnSpc>
                <a:spcPct val="82000"/>
              </a:lnSpc>
              <a:defRPr sz="4800" spc="-50"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1532" y="5549900"/>
            <a:ext cx="954150" cy="9541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9968131" y="758074"/>
            <a:ext cx="530352" cy="5303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405409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0233307" y="384226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33307" y="469608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2065244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41" name="Text Placeholder 39"/>
          <p:cNvSpPr>
            <a:spLocks noGrp="1"/>
          </p:cNvSpPr>
          <p:nvPr>
            <p:ph type="body" sz="quarter" idx="14" hasCustomPrompt="1"/>
          </p:nvPr>
        </p:nvSpPr>
        <p:spPr>
          <a:xfrm>
            <a:off x="10197612" y="1023250"/>
            <a:ext cx="1572103" cy="118642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latin typeface="Graphik Light" charset="0"/>
                <a:ea typeface="Graphik Light" charset="0"/>
                <a:cs typeface="Graphik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0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Light" charset="0"/>
                <a:ea typeface="Graphik Light" charset="0"/>
                <a:cs typeface="Graphik Light" charset="0"/>
              </a:rPr>
              <a:t>Client City</a:t>
            </a:r>
            <a:br>
              <a:rPr kumimoji="0" lang="en-US" sz="1300" b="0" i="0" u="none" strike="noStrike" kern="10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Light" charset="0"/>
                <a:ea typeface="Graphik Light" charset="0"/>
                <a:cs typeface="Graphik Light" charset="0"/>
              </a:rPr>
            </a:br>
            <a:r>
              <a:rPr kumimoji="0" lang="en-US" sz="1300" b="0" i="0" u="none" strike="noStrike" kern="10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Light" charset="0"/>
                <a:ea typeface="Graphik Light" charset="0"/>
                <a:cs typeface="Graphik Light" charset="0"/>
              </a:rPr>
              <a:t>or Plan Subtitle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0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Light" charset="0"/>
                <a:ea typeface="Graphik Light" charset="0"/>
                <a:cs typeface="Graphik Light" charset="0"/>
              </a:rPr>
              <a:t>Draft Version Name</a:t>
            </a:r>
            <a:br>
              <a:rPr kumimoji="0" lang="en-US" sz="1300" b="0" i="0" u="none" strike="noStrike" kern="10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Light" charset="0"/>
                <a:ea typeface="Graphik Light" charset="0"/>
                <a:cs typeface="Graphik Light" charset="0"/>
              </a:rPr>
            </a:br>
            <a:r>
              <a:rPr kumimoji="0" lang="en-US" sz="1300" b="1" i="0" u="none" strike="noStrike" kern="10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Semibold" charset="0"/>
                <a:ea typeface="Graphik Semibold" charset="0"/>
                <a:cs typeface="Graphik Semibold" charset="0"/>
              </a:rPr>
              <a:t>Month XX, 20XX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05409" y="3842260"/>
            <a:ext cx="1737360" cy="1737360"/>
          </a:xfrm>
          <a:solidFill>
            <a:schemeClr val="bg2">
              <a:lumMod val="40000"/>
              <a:lumOff val="60000"/>
            </a:schemeClr>
          </a:solidFill>
        </p:spPr>
        <p:txBody>
          <a:bodyPr lIns="91440" tIns="91440" rIns="91440" bIns="91440"/>
          <a:lstStyle>
            <a:lvl1pPr>
              <a:defRPr b="0" i="0" baseline="0"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/>
            <a:r>
              <a:rPr lang="en-US" dirty="0"/>
              <a:t>NOTE:</a:t>
            </a:r>
            <a:br>
              <a:rPr lang="en-US" dirty="0"/>
            </a:br>
            <a:r>
              <a:rPr lang="en-US" dirty="0"/>
              <a:t>Use the Slide Master for this slide to place client logos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10197612" y="2373623"/>
            <a:ext cx="1190067" cy="926549"/>
          </a:xfrm>
          <a:solidFill>
            <a:schemeClr val="bg2">
              <a:lumMod val="40000"/>
              <a:lumOff val="60000"/>
            </a:schemeClr>
          </a:solidFill>
        </p:spPr>
        <p:txBody>
          <a:bodyPr lIns="91440" tIns="91440" rIns="91440" bIns="91440"/>
          <a:lstStyle>
            <a:lvl1pPr>
              <a:defRPr b="0" i="0" baseline="0"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/>
            <a:r>
              <a:rPr lang="en-US" dirty="0"/>
              <a:t>NOTE:</a:t>
            </a:r>
            <a:br>
              <a:rPr lang="en-US" dirty="0"/>
            </a:br>
            <a:r>
              <a:rPr lang="en-US" dirty="0"/>
              <a:t>Style date in </a:t>
            </a:r>
            <a:r>
              <a:rPr lang="en-US" dirty="0" err="1"/>
              <a:t>Semibold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62000"/>
          </a:xfrm>
        </p:spPr>
        <p:txBody>
          <a:bodyPr>
            <a:normAutofit/>
          </a:bodyPr>
          <a:lstStyle>
            <a:lvl1pPr>
              <a:defRPr sz="2800" b="1">
                <a:latin typeface="Tw Cen MT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2"/>
            <a:ext cx="10972800" cy="4906963"/>
          </a:xfrm>
        </p:spPr>
        <p:txBody>
          <a:bodyPr>
            <a:normAutofit/>
          </a:bodyPr>
          <a:lstStyle>
            <a:lvl1pPr>
              <a:defRPr sz="2400">
                <a:latin typeface="+mj-lt"/>
                <a:cs typeface="Arial" pitchFamily="34" charset="0"/>
              </a:defRPr>
            </a:lvl1pPr>
            <a:lvl2pPr>
              <a:defRPr sz="2000">
                <a:latin typeface="+mj-lt"/>
                <a:cs typeface="Arial" pitchFamily="34" charset="0"/>
              </a:defRPr>
            </a:lvl2pPr>
            <a:lvl3pPr>
              <a:defRPr sz="1800">
                <a:latin typeface="+mj-lt"/>
                <a:cs typeface="Arial" pitchFamily="34" charset="0"/>
              </a:defRPr>
            </a:lvl3pPr>
            <a:lvl4pPr>
              <a:defRPr sz="1600">
                <a:latin typeface="+mj-lt"/>
                <a:cs typeface="Arial" pitchFamily="34" charset="0"/>
              </a:defRPr>
            </a:lvl4pPr>
            <a:lvl5pPr>
              <a:defRPr sz="1600"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448422"/>
            <a:ext cx="508000" cy="336550"/>
          </a:xfrm>
          <a:noFill/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algn="ctr"/>
            <a:fld id="{0F5FE3CF-9BBE-41B5-82E0-58340BBFCF3A}" type="slidenum">
              <a:rPr lang="en-US" smtClean="0"/>
              <a:pPr algn="ctr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0800000" flipV="1">
            <a:off x="711203" y="990599"/>
            <a:ext cx="10871197" cy="1"/>
          </a:xfrm>
          <a:prstGeom prst="line">
            <a:avLst/>
          </a:prstGeom>
          <a:ln w="22225" cmpd="sng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75000">
                  <a:srgbClr val="0078A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497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1785600" cy="1371600"/>
          </a:xfrm>
          <a:prstGeom prst="rect">
            <a:avLst/>
          </a:prstGeom>
          <a:solidFill>
            <a:srgbClr val="319A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785600" y="3886200"/>
            <a:ext cx="406400" cy="1371600"/>
          </a:xfrm>
          <a:prstGeom prst="rect">
            <a:avLst/>
          </a:prstGeom>
          <a:solidFill>
            <a:srgbClr val="0078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962400"/>
            <a:ext cx="10363200" cy="1219200"/>
          </a:xfrm>
        </p:spPr>
        <p:txBody>
          <a:bodyPr anchor="ctr">
            <a:normAutofit/>
          </a:bodyPr>
          <a:lstStyle>
            <a:lvl1pPr algn="l">
              <a:defRPr sz="3600" b="0" cap="all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819401"/>
            <a:ext cx="10363200" cy="1054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5" y="5334000"/>
            <a:ext cx="12191999" cy="0"/>
          </a:xfrm>
          <a:prstGeom prst="line">
            <a:avLst/>
          </a:prstGeom>
          <a:ln w="22225" cmpd="sng">
            <a:gradFill flip="none" rotWithShape="1">
              <a:gsLst>
                <a:gs pos="0">
                  <a:schemeClr val="bg1"/>
                </a:gs>
                <a:gs pos="75000">
                  <a:srgbClr val="0078A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370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Quot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1371600"/>
            <a:ext cx="10363200" cy="4876800"/>
          </a:xfrm>
        </p:spPr>
        <p:txBody>
          <a:bodyPr anchor="t">
            <a:normAutofit/>
          </a:bodyPr>
          <a:lstStyle>
            <a:lvl1pPr algn="l">
              <a:defRPr sz="54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w Cen MT" pitchFamily="34" charset="0"/>
                <a:cs typeface="Arial" pitchFamily="34" charset="0"/>
              </a:defRPr>
            </a:lvl1pPr>
          </a:lstStyle>
          <a:p>
            <a:r>
              <a:rPr lang="en-US" dirty="0"/>
              <a:t>“Click To Edit Master Title Style”</a:t>
            </a:r>
          </a:p>
        </p:txBody>
      </p:sp>
    </p:spTree>
    <p:extLst>
      <p:ext uri="{BB962C8B-B14F-4D97-AF65-F5344CB8AC3E}">
        <p14:creationId xmlns:p14="http://schemas.microsoft.com/office/powerpoint/2010/main" val="79348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62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1"/>
            <a:ext cx="5384800" cy="498316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1"/>
            <a:ext cx="5384800" cy="498316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448422"/>
            <a:ext cx="508000" cy="336550"/>
          </a:xfrm>
          <a:noFill/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algn="ctr"/>
            <a:fld id="{0F5FE3CF-9BBE-41B5-82E0-58340BBFCF3A}" type="slidenum">
              <a:rPr lang="en-US" smtClean="0"/>
              <a:pPr algn="ctr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 flipV="1">
            <a:off x="711203" y="990599"/>
            <a:ext cx="10871197" cy="1"/>
          </a:xfrm>
          <a:prstGeom prst="line">
            <a:avLst/>
          </a:prstGeom>
          <a:ln w="22225" cmpd="sng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75000">
                  <a:srgbClr val="0078A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44345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 txBox="1">
            <a:spLocks/>
          </p:cNvSpPr>
          <p:nvPr/>
        </p:nvSpPr>
        <p:spPr>
          <a:xfrm>
            <a:off x="11480800" y="6448422"/>
            <a:ext cx="508000" cy="3365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Gotham Book" pitchFamily="50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5FE3CF-9BBE-41B5-82E0-58340BBFCF3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62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Tw Cen MT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1905000"/>
            <a:ext cx="5386917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143000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Tw Cen MT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905000"/>
            <a:ext cx="5389033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10800000" flipV="1">
            <a:off x="711203" y="990599"/>
            <a:ext cx="10871197" cy="1"/>
          </a:xfrm>
          <a:prstGeom prst="line">
            <a:avLst/>
          </a:prstGeom>
          <a:ln w="22225" cmpd="sng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75000">
                  <a:srgbClr val="0078A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93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448422"/>
            <a:ext cx="508000" cy="336550"/>
          </a:xfrm>
          <a:noFill/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algn="ctr"/>
            <a:fld id="{0F5FE3CF-9BBE-41B5-82E0-58340BBFCF3A}" type="slidenum">
              <a:rPr lang="en-US" smtClean="0"/>
              <a:pPr algn="ctr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0800000" flipV="1">
            <a:off x="711203" y="990599"/>
            <a:ext cx="10871197" cy="1"/>
          </a:xfrm>
          <a:prstGeom prst="line">
            <a:avLst/>
          </a:prstGeom>
          <a:ln w="22225" cmpd="sng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75000">
                  <a:srgbClr val="0078A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103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12192000" cy="334962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448422"/>
            <a:ext cx="508000" cy="336550"/>
          </a:xfrm>
          <a:noFill/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algn="ctr"/>
            <a:fld id="{0F5FE3CF-9BBE-41B5-82E0-58340BBFCF3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10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448422"/>
            <a:ext cx="508000" cy="336550"/>
          </a:xfrm>
          <a:noFill/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algn="ctr"/>
            <a:fld id="{0F5FE3CF-9BBE-41B5-82E0-58340BBFCF3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5870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g 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448422"/>
            <a:ext cx="508000" cy="336550"/>
          </a:xfrm>
          <a:noFill/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algn="ctr"/>
            <a:fld id="{0F5FE3CF-9BBE-41B5-82E0-58340BBFCF3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3"/>
          </p:nvPr>
        </p:nvSpPr>
        <p:spPr>
          <a:xfrm>
            <a:off x="609600" y="1219200"/>
            <a:ext cx="10972800" cy="5029200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0800000" flipV="1">
            <a:off x="711203" y="990599"/>
            <a:ext cx="10871197" cy="1"/>
          </a:xfrm>
          <a:prstGeom prst="line">
            <a:avLst/>
          </a:prstGeom>
          <a:ln w="22225" cmpd="sng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75000">
                  <a:srgbClr val="0078A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397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448422"/>
            <a:ext cx="508000" cy="336550"/>
          </a:xfrm>
          <a:noFill/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algn="ctr"/>
            <a:fld id="{0F5FE3CF-9BBE-41B5-82E0-58340BBFCF3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1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Size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48053" y="4736592"/>
            <a:ext cx="8570182" cy="2121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8950" y="4873752"/>
            <a:ext cx="6229161" cy="1097280"/>
          </a:xfrm>
        </p:spPr>
        <p:txBody>
          <a:bodyPr anchor="t" anchorCtr="0"/>
          <a:lstStyle>
            <a:lvl1pPr algn="r">
              <a:lnSpc>
                <a:spcPct val="82000"/>
              </a:lnSpc>
              <a:defRPr sz="4800" spc="-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1532" y="5549900"/>
            <a:ext cx="954150" cy="9541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114032" y="4636008"/>
            <a:ext cx="530352" cy="5303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 userDrawn="1"/>
        </p:nvSpPr>
        <p:spPr>
          <a:xfrm>
            <a:off x="758950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41" name="Text Placeholder 39"/>
          <p:cNvSpPr>
            <a:spLocks noGrp="1"/>
          </p:cNvSpPr>
          <p:nvPr>
            <p:ph type="body" sz="quarter" idx="14" hasCustomPrompt="1"/>
          </p:nvPr>
        </p:nvSpPr>
        <p:spPr>
          <a:xfrm>
            <a:off x="7316845" y="4965192"/>
            <a:ext cx="1572103" cy="1186425"/>
          </a:xfrm>
        </p:spPr>
        <p:txBody>
          <a:bodyPr/>
          <a:lstStyle>
            <a:lvl1pPr>
              <a:lnSpc>
                <a:spcPct val="110000"/>
              </a:lnSpc>
              <a:spcBef>
                <a:spcPts val="1200"/>
              </a:spcBef>
              <a:defRPr sz="1400" b="0" i="0">
                <a:latin typeface="Graphik Light" charset="0"/>
                <a:ea typeface="Graphik Light" charset="0"/>
                <a:cs typeface="Graphik Light" charset="0"/>
              </a:defRPr>
            </a:lvl1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Client City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or Plan Subtitle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Draft Version Name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1" i="0" kern="1000" dirty="0">
                <a:solidFill>
                  <a:schemeClr val="tx1"/>
                </a:solidFill>
                <a:effectLst/>
                <a:latin typeface="Graphik Semibold" charset="0"/>
                <a:ea typeface="Graphik Semibold" charset="0"/>
                <a:cs typeface="Graphik Semibold" charset="0"/>
              </a:rPr>
              <a:t>Month XX, 20XX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44383" y="1679575"/>
            <a:ext cx="1737360" cy="1737360"/>
          </a:xfrm>
          <a:solidFill>
            <a:schemeClr val="bg2">
              <a:lumMod val="40000"/>
              <a:lumOff val="60000"/>
            </a:schemeClr>
          </a:solidFill>
        </p:spPr>
        <p:txBody>
          <a:bodyPr lIns="91440" tIns="91440" rIns="91440" bIns="91440"/>
          <a:lstStyle>
            <a:lvl1pPr>
              <a:defRPr b="0" i="0" baseline="0"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/>
            <a:r>
              <a:rPr lang="en-US" dirty="0"/>
              <a:t>NOTE:</a:t>
            </a:r>
            <a:br>
              <a:rPr lang="en-US" dirty="0"/>
            </a:br>
            <a:r>
              <a:rPr lang="en-US" dirty="0"/>
              <a:t>Use the Slide Master for this slide to place a background image and client logos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0601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12775"/>
            <a:ext cx="12192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367339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Tw Cen M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0800" y="6448422"/>
            <a:ext cx="508000" cy="336550"/>
          </a:xfrm>
          <a:noFill/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algn="ctr"/>
            <a:fld id="{0F5FE3CF-9BBE-41B5-82E0-58340BBFCF3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92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6800" y="6443991"/>
            <a:ext cx="497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Tw Cen MT" pitchFamily="34" charset="0"/>
              </a:rPr>
              <a:t>Siegman &amp; </a:t>
            </a:r>
            <a:r>
              <a:rPr lang="en-US" sz="1000" baseline="0" dirty="0">
                <a:solidFill>
                  <a:schemeClr val="bg1"/>
                </a:solidFill>
                <a:latin typeface="Tw Cen MT" pitchFamily="34" charset="0"/>
              </a:rPr>
              <a:t>Associates 2018</a:t>
            </a:r>
            <a:endParaRPr lang="en-US" sz="1000" dirty="0">
              <a:solidFill>
                <a:schemeClr val="bg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03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06800" y="6443991"/>
            <a:ext cx="497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Tw Cen MT" pitchFamily="34" charset="0"/>
              </a:rPr>
              <a:t>Siegman &amp; Associates 2018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0" y="365760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Patrick Siegman</a:t>
            </a:r>
          </a:p>
          <a:p>
            <a:pPr algn="ctr" eaLnBrk="1" hangingPunct="1">
              <a:buFont typeface="Arial" charset="0"/>
              <a:buNone/>
            </a:pPr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Siegman &amp; Associates</a:t>
            </a:r>
          </a:p>
          <a:p>
            <a:pPr algn="ctr" eaLnBrk="1" hangingPunct="1">
              <a:buFont typeface="Arial" charset="0"/>
              <a:buNone/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548 Market Street #54233</a:t>
            </a:r>
          </a:p>
          <a:p>
            <a:pPr algn="ctr" eaLnBrk="1" hangingPunct="1">
              <a:buFont typeface="Arial" charset="0"/>
              <a:buNone/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 Francisco</a:t>
            </a:r>
            <a:r>
              <a:rPr lang="en-US" sz="18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 94104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PatrickSiegman</a:t>
            </a: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Patrick@Siegman.biz</a:t>
            </a:r>
          </a:p>
        </p:txBody>
      </p:sp>
    </p:spTree>
    <p:extLst>
      <p:ext uri="{BB962C8B-B14F-4D97-AF65-F5344CB8AC3E}">
        <p14:creationId xmlns:p14="http://schemas.microsoft.com/office/powerpoint/2010/main" val="3042395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2997200" cy="2400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1066800"/>
            <a:ext cx="2997200" cy="2400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4800" y="3619500"/>
            <a:ext cx="6197600" cy="2400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8284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16840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5740400" cy="495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248400" y="1143000"/>
            <a:ext cx="5740400" cy="4953000"/>
          </a:xfrm>
        </p:spPr>
        <p:txBody>
          <a:bodyPr/>
          <a:lstStyle/>
          <a:p>
            <a:r>
              <a:rPr lang="en-US"/>
              <a:t>Click icon to add online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41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1684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11684000" cy="49530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193048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1684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5740400" cy="495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143000"/>
            <a:ext cx="5740400" cy="495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32542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066800"/>
            <a:ext cx="2997200" cy="4953000"/>
          </a:xfrm>
        </p:spPr>
        <p:txBody>
          <a:bodyPr/>
          <a:lstStyle/>
          <a:p>
            <a:r>
              <a:rPr lang="en-US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5200" y="1066800"/>
            <a:ext cx="2997200" cy="495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6316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1C9-36CE-4572-A7A8-5DD34FBC160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AEC1B-9A96-40F1-B8E9-3B0223988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9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Size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48053" y="4289552"/>
            <a:ext cx="8570182" cy="2568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8950" y="4426712"/>
            <a:ext cx="6229161" cy="1097280"/>
          </a:xfrm>
        </p:spPr>
        <p:txBody>
          <a:bodyPr anchor="t" anchorCtr="0"/>
          <a:lstStyle>
            <a:lvl1pPr algn="r">
              <a:lnSpc>
                <a:spcPct val="82000"/>
              </a:lnSpc>
              <a:defRPr sz="4800" spc="-50"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1532" y="5549900"/>
            <a:ext cx="954150" cy="9541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114032" y="4188968"/>
            <a:ext cx="530352" cy="5303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8950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418785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19" name="Text Placeholder 39"/>
          <p:cNvSpPr>
            <a:spLocks noGrp="1"/>
          </p:cNvSpPr>
          <p:nvPr>
            <p:ph type="body" sz="quarter" idx="14" hasCustomPrompt="1"/>
          </p:nvPr>
        </p:nvSpPr>
        <p:spPr>
          <a:xfrm>
            <a:off x="7316845" y="4518152"/>
            <a:ext cx="1572103" cy="1186425"/>
          </a:xfrm>
        </p:spPr>
        <p:txBody>
          <a:bodyPr/>
          <a:lstStyle>
            <a:lvl1pPr>
              <a:lnSpc>
                <a:spcPct val="110000"/>
              </a:lnSpc>
              <a:spcBef>
                <a:spcPts val="1200"/>
              </a:spcBef>
              <a:defRPr sz="1400" b="0" i="0">
                <a:latin typeface="Graphik Light" charset="0"/>
                <a:ea typeface="Graphik Light" charset="0"/>
                <a:cs typeface="Graphik Light" charset="0"/>
              </a:defRPr>
            </a:lvl1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Client City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or Plan Subtitle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Draft Version Name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1" i="0" kern="1000" dirty="0">
                <a:solidFill>
                  <a:schemeClr val="tx1"/>
                </a:solidFill>
                <a:effectLst/>
                <a:latin typeface="Graphik Semibold" charset="0"/>
                <a:ea typeface="Graphik Semibold" charset="0"/>
                <a:cs typeface="Graphik Semibold" charset="0"/>
              </a:rPr>
              <a:t>Month XX, 20XX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44383" y="1679575"/>
            <a:ext cx="1737360" cy="1737360"/>
          </a:xfrm>
          <a:solidFill>
            <a:schemeClr val="bg2">
              <a:lumMod val="40000"/>
              <a:lumOff val="60000"/>
            </a:schemeClr>
          </a:solidFill>
        </p:spPr>
        <p:txBody>
          <a:bodyPr lIns="91440" tIns="91440" rIns="91440" bIns="91440"/>
          <a:lstStyle>
            <a:lvl1pPr>
              <a:defRPr b="0" i="0" baseline="0"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/>
            <a:r>
              <a:rPr lang="en-US" dirty="0"/>
              <a:t>NOTE:</a:t>
            </a:r>
            <a:br>
              <a:rPr lang="en-US" dirty="0"/>
            </a:br>
            <a:r>
              <a:rPr lang="en-US" dirty="0"/>
              <a:t>Use the Slide Master for this slide to place a background image and client logos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965192"/>
            <a:ext cx="12191999" cy="18928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965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48053" y="4289552"/>
            <a:ext cx="8570182" cy="2568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8950" y="4426712"/>
            <a:ext cx="6229161" cy="1097280"/>
          </a:xfrm>
        </p:spPr>
        <p:txBody>
          <a:bodyPr anchor="t" anchorCtr="0"/>
          <a:lstStyle>
            <a:lvl1pPr algn="r">
              <a:lnSpc>
                <a:spcPct val="82000"/>
              </a:lnSpc>
              <a:defRPr sz="4800" spc="-50"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1532" y="5549900"/>
            <a:ext cx="954150" cy="9541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114032" y="4188968"/>
            <a:ext cx="530352" cy="5303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8950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418785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14" hasCustomPrompt="1"/>
          </p:nvPr>
        </p:nvSpPr>
        <p:spPr>
          <a:xfrm>
            <a:off x="7316845" y="4518152"/>
            <a:ext cx="1572103" cy="1186425"/>
          </a:xfrm>
        </p:spPr>
        <p:txBody>
          <a:bodyPr/>
          <a:lstStyle>
            <a:lvl1pPr>
              <a:lnSpc>
                <a:spcPct val="110000"/>
              </a:lnSpc>
              <a:spcBef>
                <a:spcPts val="1200"/>
              </a:spcBef>
              <a:defRPr sz="1400" b="0" i="0">
                <a:latin typeface="Graphik Light" charset="0"/>
                <a:ea typeface="Graphik Light" charset="0"/>
                <a:cs typeface="Graphik Light" charset="0"/>
              </a:defRPr>
            </a:lvl1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Client City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or Plan Subtitle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Draft Version Name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1" i="0" kern="1000" dirty="0">
                <a:solidFill>
                  <a:schemeClr val="tx1"/>
                </a:solidFill>
                <a:effectLst/>
                <a:latin typeface="Graphik Semibold" charset="0"/>
                <a:ea typeface="Graphik Semibold" charset="0"/>
                <a:cs typeface="Graphik Semibold" charset="0"/>
              </a:rPr>
              <a:t>Month XX, 20XX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44383" y="1679575"/>
            <a:ext cx="1737360" cy="1737360"/>
          </a:xfrm>
          <a:solidFill>
            <a:schemeClr val="bg2">
              <a:lumMod val="40000"/>
              <a:lumOff val="60000"/>
            </a:schemeClr>
          </a:solidFill>
        </p:spPr>
        <p:txBody>
          <a:bodyPr lIns="91440" tIns="91440" rIns="91440" bIns="91440"/>
          <a:lstStyle>
            <a:lvl1pPr>
              <a:defRPr b="0" i="0" baseline="0"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/>
            <a:r>
              <a:rPr lang="en-US" dirty="0"/>
              <a:t>NOTE:</a:t>
            </a:r>
            <a:br>
              <a:rPr lang="en-US" dirty="0"/>
            </a:br>
            <a:r>
              <a:rPr lang="en-US" dirty="0"/>
              <a:t>Use the Slide Master for this slide to place a background image and client logos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 Bar Tw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4289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4289552"/>
            <a:ext cx="12191999" cy="2568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8950" y="4426712"/>
            <a:ext cx="6229161" cy="1097280"/>
          </a:xfrm>
        </p:spPr>
        <p:txBody>
          <a:bodyPr anchor="t" anchorCtr="0"/>
          <a:lstStyle>
            <a:lvl1pPr algn="r">
              <a:lnSpc>
                <a:spcPct val="82000"/>
              </a:lnSpc>
              <a:defRPr sz="4800" spc="-50"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1532" y="5549900"/>
            <a:ext cx="954150" cy="9541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114032" y="4188968"/>
            <a:ext cx="530352" cy="5303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8950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418785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13" name="Text Placeholder 39"/>
          <p:cNvSpPr>
            <a:spLocks noGrp="1"/>
          </p:cNvSpPr>
          <p:nvPr>
            <p:ph type="body" sz="quarter" idx="14" hasCustomPrompt="1"/>
          </p:nvPr>
        </p:nvSpPr>
        <p:spPr>
          <a:xfrm>
            <a:off x="7316845" y="4518152"/>
            <a:ext cx="1572103" cy="1186425"/>
          </a:xfrm>
        </p:spPr>
        <p:txBody>
          <a:bodyPr/>
          <a:lstStyle>
            <a:lvl1pPr>
              <a:lnSpc>
                <a:spcPct val="110000"/>
              </a:lnSpc>
              <a:spcBef>
                <a:spcPts val="1200"/>
              </a:spcBef>
              <a:defRPr sz="1400" b="0" i="0">
                <a:latin typeface="Graphik Light" charset="0"/>
                <a:ea typeface="Graphik Light" charset="0"/>
                <a:cs typeface="Graphik Light" charset="0"/>
              </a:defRPr>
            </a:lvl1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Client City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or Plan Subtitle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Draft Version Name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1" i="0" kern="1000" dirty="0">
                <a:solidFill>
                  <a:schemeClr val="tx1"/>
                </a:solidFill>
                <a:effectLst/>
                <a:latin typeface="Graphik Semibold" charset="0"/>
                <a:ea typeface="Graphik Semibold" charset="0"/>
                <a:cs typeface="Graphik Semibold" charset="0"/>
              </a:rPr>
              <a:t>Month XX, 20XX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44383" y="1679575"/>
            <a:ext cx="1737360" cy="1737360"/>
          </a:xfrm>
          <a:solidFill>
            <a:schemeClr val="bg2">
              <a:lumMod val="40000"/>
              <a:lumOff val="60000"/>
            </a:schemeClr>
          </a:solidFill>
        </p:spPr>
        <p:txBody>
          <a:bodyPr lIns="91440" tIns="91440" rIns="91440" bIns="91440"/>
          <a:lstStyle>
            <a:lvl1pPr>
              <a:defRPr b="0" i="0" baseline="0"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/>
            <a:r>
              <a:rPr lang="en-US" dirty="0"/>
              <a:t>NOTE:</a:t>
            </a:r>
            <a:br>
              <a:rPr lang="en-US" dirty="0"/>
            </a:br>
            <a:r>
              <a:rPr lang="en-US" dirty="0"/>
              <a:t>Use the Slide Master for this slide to place a background image and client logos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 Bar O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234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234432"/>
            <a:ext cx="12192000" cy="1623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4150" y="5371592"/>
            <a:ext cx="6229161" cy="1097280"/>
          </a:xfrm>
        </p:spPr>
        <p:txBody>
          <a:bodyPr anchor="t" anchorCtr="0"/>
          <a:lstStyle>
            <a:lvl1pPr algn="r">
              <a:lnSpc>
                <a:spcPct val="82000"/>
              </a:lnSpc>
              <a:defRPr sz="4800" spc="-50"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1532" y="5549900"/>
            <a:ext cx="954150" cy="9541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8079232" y="5133848"/>
            <a:ext cx="530352" cy="5303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 userDrawn="1"/>
        </p:nvSpPr>
        <p:spPr>
          <a:xfrm>
            <a:off x="758950" y="5863970"/>
            <a:ext cx="1500809" cy="61714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b="1" i="0" dirty="0">
                <a:ln>
                  <a:noFill/>
                  <a:prstDash val="dash"/>
                </a:ln>
                <a:solidFill>
                  <a:schemeClr val="bg1">
                    <a:lumMod val="50000"/>
                  </a:schemeClr>
                </a:solidFill>
                <a:latin typeface="Graphik Semibold" charset="0"/>
                <a:ea typeface="Graphik Semibold" charset="0"/>
                <a:cs typeface="Graphik Semibold" charset="0"/>
              </a:rPr>
              <a:t>LOGO</a:t>
            </a:r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14" hasCustomPrompt="1"/>
          </p:nvPr>
        </p:nvSpPr>
        <p:spPr>
          <a:xfrm>
            <a:off x="8282045" y="5463032"/>
            <a:ext cx="1572103" cy="1186425"/>
          </a:xfrm>
        </p:spPr>
        <p:txBody>
          <a:bodyPr/>
          <a:lstStyle>
            <a:lvl1pPr>
              <a:lnSpc>
                <a:spcPct val="110000"/>
              </a:lnSpc>
              <a:spcBef>
                <a:spcPts val="1200"/>
              </a:spcBef>
              <a:defRPr sz="1400" b="0" i="0">
                <a:latin typeface="Graphik Light" charset="0"/>
                <a:ea typeface="Graphik Light" charset="0"/>
                <a:cs typeface="Graphik Light" charset="0"/>
              </a:defRPr>
            </a:lvl1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Client City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or Plan Subtitle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  <a:t>Draft Version Name</a:t>
            </a:r>
            <a:br>
              <a:rPr lang="en-US" sz="1300" b="0" i="0" kern="1000" dirty="0">
                <a:solidFill>
                  <a:schemeClr val="tx1"/>
                </a:solidFill>
                <a:effectLst/>
                <a:latin typeface="Graphik Light" charset="0"/>
                <a:ea typeface="Graphik Light" charset="0"/>
                <a:cs typeface="Graphik Light" charset="0"/>
              </a:rPr>
            </a:br>
            <a:r>
              <a:rPr lang="en-US" sz="1300" b="1" i="0" kern="1000" dirty="0">
                <a:solidFill>
                  <a:schemeClr val="tx1"/>
                </a:solidFill>
                <a:effectLst/>
                <a:latin typeface="Graphik Semibold" charset="0"/>
                <a:ea typeface="Graphik Semibold" charset="0"/>
                <a:cs typeface="Graphik Semibold" charset="0"/>
              </a:rPr>
              <a:t>Month XX, 20XX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743200" y="-9011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644383" y="1679575"/>
            <a:ext cx="1737360" cy="1737360"/>
          </a:xfrm>
          <a:solidFill>
            <a:schemeClr val="bg2">
              <a:lumMod val="40000"/>
              <a:lumOff val="60000"/>
            </a:schemeClr>
          </a:solidFill>
        </p:spPr>
        <p:txBody>
          <a:bodyPr lIns="91440" tIns="91440" rIns="91440" bIns="91440"/>
          <a:lstStyle>
            <a:lvl1pPr>
              <a:defRPr b="0" i="0" baseline="0">
                <a:latin typeface="Graphik" charset="0"/>
                <a:ea typeface="Graphik" charset="0"/>
                <a:cs typeface="Graphik" charset="0"/>
              </a:defRPr>
            </a:lvl1pPr>
          </a:lstStyle>
          <a:p>
            <a:pPr lvl="0"/>
            <a:r>
              <a:rPr lang="en-US" dirty="0"/>
              <a:t>NOTE:</a:t>
            </a:r>
            <a:br>
              <a:rPr lang="en-US" dirty="0"/>
            </a:br>
            <a:r>
              <a:rPr lang="en-US" dirty="0"/>
              <a:t>Use the Slide Master for this slide to place a background image and client logos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0292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06400" y="5486400"/>
            <a:ext cx="9448800" cy="781050"/>
          </a:xfrm>
        </p:spPr>
        <p:txBody>
          <a:bodyPr anchor="t">
            <a:normAutofit/>
          </a:bodyPr>
          <a:lstStyle>
            <a:lvl1pPr algn="l">
              <a:defRPr sz="2800" b="1" cap="none" spc="0">
                <a:ln w="18415" cmpd="sng">
                  <a:noFill/>
                  <a:prstDash val="solid"/>
                </a:ln>
                <a:solidFill>
                  <a:srgbClr val="319AC9"/>
                </a:solidFill>
                <a:effectLst/>
                <a:latin typeface="Tw Cen MT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06400" y="5105400"/>
            <a:ext cx="9448800" cy="45720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Tw Cen M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06400" y="6248400"/>
            <a:ext cx="9448800" cy="609600"/>
          </a:xfrm>
        </p:spPr>
        <p:txBody>
          <a:bodyPr/>
          <a:lstStyle>
            <a:lvl1pPr>
              <a:buNone/>
              <a:defRPr sz="2800"/>
            </a:lvl1pPr>
          </a:lstStyle>
          <a:p>
            <a:r>
              <a:rPr lang="en-US" sz="1600" b="1" dirty="0">
                <a:solidFill>
                  <a:schemeClr val="bg1"/>
                </a:solidFill>
              </a:rPr>
              <a:t>Presented </a:t>
            </a:r>
            <a:r>
              <a:rPr lang="en-US" sz="1600" b="1" baseline="0" dirty="0">
                <a:solidFill>
                  <a:schemeClr val="bg1"/>
                </a:solidFill>
              </a:rPr>
              <a:t>First </a:t>
            </a:r>
            <a:r>
              <a:rPr lang="en-US" sz="1600" b="1" baseline="0" dirty="0" err="1">
                <a:solidFill>
                  <a:schemeClr val="bg1"/>
                </a:solidFill>
              </a:rPr>
              <a:t>Lastname</a:t>
            </a:r>
            <a:endParaRPr lang="en-US" sz="1600" b="1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7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86200"/>
            <a:ext cx="12192000" cy="16002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962400"/>
            <a:ext cx="10363200" cy="762000"/>
          </a:xfrm>
        </p:spPr>
        <p:txBody>
          <a:bodyPr anchor="b">
            <a:normAutofit/>
          </a:bodyPr>
          <a:lstStyle>
            <a:lvl1pPr algn="l">
              <a:defRPr sz="3600" b="1" cap="none" spc="0">
                <a:ln w="18415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Tw Cen MT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24400"/>
            <a:ext cx="10363200" cy="53340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9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5486400"/>
            <a:ext cx="10363200" cy="781050"/>
          </a:xfrm>
        </p:spPr>
        <p:txBody>
          <a:bodyPr anchor="t">
            <a:normAutofit/>
          </a:bodyPr>
          <a:lstStyle>
            <a:lvl1pPr algn="l">
              <a:defRPr sz="3200" b="1" cap="none" spc="0">
                <a:ln w="18415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5029200"/>
            <a:ext cx="10363200" cy="53340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Tw Cen M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06400" y="6248400"/>
            <a:ext cx="10363200" cy="609600"/>
          </a:xfrm>
        </p:spPr>
        <p:txBody>
          <a:bodyPr/>
          <a:lstStyle>
            <a:lvl1pPr>
              <a:buNone/>
              <a:defRPr sz="2800"/>
            </a:lvl1pPr>
          </a:lstStyle>
          <a:p>
            <a:r>
              <a:rPr lang="en-US" sz="1600" b="1" dirty="0">
                <a:solidFill>
                  <a:schemeClr val="bg1"/>
                </a:solidFill>
              </a:rPr>
              <a:t>Presented </a:t>
            </a:r>
            <a:r>
              <a:rPr lang="en-US" sz="1600" b="1" baseline="0" dirty="0">
                <a:solidFill>
                  <a:schemeClr val="bg1"/>
                </a:solidFill>
              </a:rPr>
              <a:t>First </a:t>
            </a:r>
            <a:r>
              <a:rPr lang="en-US" sz="1600" b="1" baseline="0" dirty="0" err="1">
                <a:solidFill>
                  <a:schemeClr val="bg1"/>
                </a:solidFill>
              </a:rPr>
              <a:t>Lastname</a:t>
            </a:r>
            <a:endParaRPr lang="en-US" sz="1600" b="1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5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1" y="559984"/>
            <a:ext cx="10986731" cy="6400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50" y="1825625"/>
            <a:ext cx="10982432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Footer Placeholder 4"/>
          <p:cNvSpPr txBox="1">
            <a:spLocks/>
          </p:cNvSpPr>
          <p:nvPr userDrawn="1"/>
        </p:nvSpPr>
        <p:spPr>
          <a:xfrm>
            <a:off x="1118876" y="6196079"/>
            <a:ext cx="4114800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800" b="0" i="0" kern="1200">
                <a:solidFill>
                  <a:schemeClr val="tx1"/>
                </a:solidFill>
                <a:latin typeface="Graphik" charset="0"/>
                <a:ea typeface="Graphik" charset="0"/>
                <a:cs typeface="Graphi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Graphik Light" charset="0"/>
              <a:ea typeface="Graphik Light" charset="0"/>
              <a:cs typeface="Graphik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9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0" r:id="rId3"/>
    <p:sldLayoutId id="2147483681" r:id="rId4"/>
    <p:sldLayoutId id="2147483682" r:id="rId5"/>
    <p:sldLayoutId id="2147483683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kern="1200">
          <a:solidFill>
            <a:schemeClr val="tx2"/>
          </a:solidFill>
          <a:latin typeface="Graphik Extralight" charset="0"/>
          <a:ea typeface="Graphik Extralight" charset="0"/>
          <a:cs typeface="Graphik Extralight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1200" b="1" i="0" kern="1200">
          <a:solidFill>
            <a:schemeClr val="tx1"/>
          </a:solidFill>
          <a:latin typeface="Graphik Semibold" charset="0"/>
          <a:ea typeface="Graphik Semibold" charset="0"/>
          <a:cs typeface="Graphik Semibold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1200" b="1" i="0" kern="1200">
          <a:solidFill>
            <a:schemeClr val="tx1"/>
          </a:solidFill>
          <a:latin typeface="Graphik Semibold" charset="0"/>
          <a:ea typeface="Graphik Semibold" charset="0"/>
          <a:cs typeface="Graphik Semibold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1200" b="1" i="0" kern="1200">
          <a:solidFill>
            <a:schemeClr val="tx1"/>
          </a:solidFill>
          <a:latin typeface="Graphik Semibold" charset="0"/>
          <a:ea typeface="Graphik Semibold" charset="0"/>
          <a:cs typeface="Graphik Semibold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1200" b="1" i="0" kern="1200">
          <a:solidFill>
            <a:schemeClr val="tx1"/>
          </a:solidFill>
          <a:latin typeface="Graphik Semibold" charset="0"/>
          <a:ea typeface="Graphik Semibold" charset="0"/>
          <a:cs typeface="Graphik Semibold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1200" b="1" i="0" kern="1200">
          <a:solidFill>
            <a:schemeClr val="tx1"/>
          </a:solidFill>
          <a:latin typeface="Graphik Semibold" charset="0"/>
          <a:ea typeface="Graphik Semibold" charset="0"/>
          <a:cs typeface="Graphik Semibold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0F5FE3CF-9BBE-41B5-82E0-58340BBFCF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2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9" r:id="rId17"/>
    <p:sldLayoutId id="2147483731" r:id="rId18"/>
    <p:sldLayoutId id="2147483732" r:id="rId19"/>
    <p:sldLayoutId id="2147483733" r:id="rId20"/>
    <p:sldLayoutId id="2147483734" r:id="rId21"/>
    <p:sldLayoutId id="2147483735" r:id="rId22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Tw Cen MT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§"/>
        <a:defRPr sz="2800" kern="1200">
          <a:solidFill>
            <a:schemeClr val="bg1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Arial" pitchFamily="34" charset="0"/>
        <a:buChar char="–"/>
        <a:defRPr sz="2400" kern="1200">
          <a:solidFill>
            <a:schemeClr val="bg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Arial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Arial" pitchFamily="34" charset="0"/>
        <a:buChar char="–"/>
        <a:defRPr sz="1800" kern="1200">
          <a:solidFill>
            <a:schemeClr val="bg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Arial" pitchFamily="34" charset="0"/>
        <a:buChar char="»"/>
        <a:defRPr sz="1800" kern="1200">
          <a:solidFill>
            <a:schemeClr val="bg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9794"/>
            <a:ext cx="324574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A “Toolkit” of Traffic Reduction Strategies</a:t>
            </a:r>
            <a:br>
              <a:rPr lang="en-US" dirty="0"/>
            </a:b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219202"/>
            <a:ext cx="3318095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+mn-lt"/>
              </a:rPr>
              <a:t>Regulating Parking at Developments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+mn-lt"/>
              </a:rPr>
              <a:t>Improving Transportation Choices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34600" y="6448422"/>
            <a:ext cx="381000" cy="336550"/>
          </a:xfrm>
        </p:spPr>
        <p:txBody>
          <a:bodyPr/>
          <a:lstStyle/>
          <a:p>
            <a:pPr algn="ctr">
              <a:defRPr/>
            </a:pPr>
            <a:fld id="{0F5FE3CF-9BBE-41B5-82E0-58340BBFCF3A}" type="slidenum">
              <a:rPr lang="en-US">
                <a:solidFill>
                  <a:prstClr val="white"/>
                </a:solidFill>
              </a:rPr>
              <a:pPr algn="ctr"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3" descr="Ramona St">
            <a:extLst>
              <a:ext uri="{FF2B5EF4-FFF2-40B4-BE49-F238E27FC236}">
                <a16:creationId xmlns:a16="http://schemas.microsoft.com/office/drawing/2014/main" xmlns="" id="{0C0818A0-8649-42A2-9133-29A14C414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1217" y="18585"/>
            <a:ext cx="5268198" cy="68394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74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toolkit of traffic reduction strategies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2"/>
            <a:ext cx="8229600" cy="5355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Parking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Use residential parking permit districts to protect residents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Unbundle parking costs at residences, offices, etc.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Require parking cash out</a:t>
            </a:r>
          </a:p>
          <a:p>
            <a:pPr marL="0" indent="0">
              <a:buNone/>
            </a:pPr>
            <a:r>
              <a:rPr lang="en-US" b="1" dirty="0"/>
              <a:t>Improving transportation choices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Require on-site carshare cars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Require on-site bikeshare bikes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Require free (deep-discount group) transit passes for residents &amp; employees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Require formation of a Transportation Management Association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Require provision of free shuttles to Caltrain &amp; other destinations</a:t>
            </a:r>
            <a:endParaRPr lang="en-US" b="1" dirty="0"/>
          </a:p>
          <a:p>
            <a:pPr marL="457200" indent="-457200">
              <a:buFont typeface="+mj-lt"/>
              <a:buAutoNum type="arabicPeriod" startAt="4"/>
            </a:pPr>
            <a:endParaRPr lang="en-US" b="1" dirty="0"/>
          </a:p>
          <a:p>
            <a:pPr marL="457200" indent="-457200">
              <a:buFont typeface="+mj-lt"/>
              <a:buAutoNum type="arabicPeriod" startAt="4"/>
            </a:pPr>
            <a:endParaRPr lang="en-US" b="1" dirty="0"/>
          </a:p>
          <a:p>
            <a:pPr marL="457200" indent="-457200">
              <a:buFont typeface="+mj-lt"/>
              <a:buAutoNum type="arabicPeriod" startAt="4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9489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ver Slides">
  <a:themeElements>
    <a:clrScheme name="Opticos Test 2">
      <a:dk1>
        <a:srgbClr val="000000"/>
      </a:dk1>
      <a:lt1>
        <a:srgbClr val="FFFFFF"/>
      </a:lt1>
      <a:dk2>
        <a:srgbClr val="D5612A"/>
      </a:dk2>
      <a:lt2>
        <a:srgbClr val="FEE263"/>
      </a:lt2>
      <a:accent1>
        <a:srgbClr val="208B95"/>
      </a:accent1>
      <a:accent2>
        <a:srgbClr val="D5612A"/>
      </a:accent2>
      <a:accent3>
        <a:srgbClr val="605095"/>
      </a:accent3>
      <a:accent4>
        <a:srgbClr val="307638"/>
      </a:accent4>
      <a:accent5>
        <a:srgbClr val="AE275F"/>
      </a:accent5>
      <a:accent6>
        <a:srgbClr val="4979A2"/>
      </a:accent6>
      <a:hlink>
        <a:srgbClr val="00000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0322_Opticos_ProjectPresentation_TemplateMaster01b" id="{8343D50E-C584-954F-9B35-35F3BCB96737}" vid="{76A86D90-0C54-C647-847F-D023E48EA814}"/>
    </a:ext>
  </a:extLst>
</a:theme>
</file>

<file path=ppt/theme/theme2.xml><?xml version="1.0" encoding="utf-8"?>
<a:theme xmlns:a="http://schemas.openxmlformats.org/drawingml/2006/main" name="NN Patrick's TW Cen Black Theme">
  <a:themeElements>
    <a:clrScheme name="NN Colors 6-2011">
      <a:dk1>
        <a:sysClr val="windowText" lastClr="000000"/>
      </a:dk1>
      <a:lt1>
        <a:sysClr val="window" lastClr="FFFFFF"/>
      </a:lt1>
      <a:dk2>
        <a:srgbClr val="555555"/>
      </a:dk2>
      <a:lt2>
        <a:srgbClr val="CEC8A8"/>
      </a:lt2>
      <a:accent1>
        <a:srgbClr val="0078AE"/>
      </a:accent1>
      <a:accent2>
        <a:srgbClr val="005596"/>
      </a:accent2>
      <a:accent3>
        <a:srgbClr val="DA5247"/>
      </a:accent3>
      <a:accent4>
        <a:srgbClr val="F3A447"/>
      </a:accent4>
      <a:accent5>
        <a:srgbClr val="6E673E"/>
      </a:accent5>
      <a:accent6>
        <a:srgbClr val="855D5D"/>
      </a:accent6>
      <a:hlink>
        <a:srgbClr val="0078AE"/>
      </a:hlink>
      <a:folHlink>
        <a:srgbClr val="5D1E79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N Patrick's TW Cen Black Theme" id="{953BC5A9-1F65-4AE3-9FBD-D52E1B8BA406}" vid="{7892A95B-82A5-4264-BC27-E0CCFC6F70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180322_Opticos_ProjectPresentation_TemplateMaster01b</Template>
  <TotalTime>12455</TotalTime>
  <Words>158</Words>
  <Application>Microsoft Office PowerPoint</Application>
  <PresentationFormat>Widescreen</PresentationFormat>
  <Paragraphs>28</Paragraphs>
  <Slides>2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Georgia</vt:lpstr>
      <vt:lpstr>Graphik</vt:lpstr>
      <vt:lpstr>Graphik Extralight</vt:lpstr>
      <vt:lpstr>Graphik Light</vt:lpstr>
      <vt:lpstr>Graphik Semibold</vt:lpstr>
      <vt:lpstr>Tw Cen MT</vt:lpstr>
      <vt:lpstr>Wingdings</vt:lpstr>
      <vt:lpstr>Cover Slides</vt:lpstr>
      <vt:lpstr>NN Patrick's TW Cen Black Theme</vt:lpstr>
      <vt:lpstr>A “Toolkit” of Traffic Reduction Strategies </vt:lpstr>
      <vt:lpstr>A toolkit of traffic reduction strategies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    Inside?</dc:title>
  <dc:subject/>
  <dc:creator>Mitali</dc:creator>
  <cp:keywords/>
  <dc:description/>
  <cp:lastModifiedBy>Catarina Kidd</cp:lastModifiedBy>
  <cp:revision>894</cp:revision>
  <cp:lastPrinted>2018-06-01T23:20:45Z</cp:lastPrinted>
  <dcterms:created xsi:type="dcterms:W3CDTF">2018-04-02T23:55:42Z</dcterms:created>
  <dcterms:modified xsi:type="dcterms:W3CDTF">2018-06-13T21:09:28Z</dcterms:modified>
  <cp:category/>
</cp:coreProperties>
</file>